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86" r:id="rId4"/>
    <p:sldId id="288" r:id="rId5"/>
    <p:sldId id="289" r:id="rId6"/>
    <p:sldId id="290" r:id="rId7"/>
    <p:sldId id="292" r:id="rId8"/>
    <p:sldId id="291" r:id="rId9"/>
    <p:sldId id="294" r:id="rId10"/>
    <p:sldId id="295" r:id="rId11"/>
    <p:sldId id="296" r:id="rId12"/>
    <p:sldId id="299" r:id="rId13"/>
    <p:sldId id="300" r:id="rId14"/>
    <p:sldId id="297" r:id="rId15"/>
    <p:sldId id="29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F21"/>
    <a:srgbClr val="055B0D"/>
    <a:srgbClr val="D92027"/>
    <a:srgbClr val="46484A"/>
    <a:srgbClr val="8D98A7"/>
    <a:srgbClr val="EE8E93"/>
    <a:srgbClr val="DF444A"/>
    <a:srgbClr val="8D98A8"/>
    <a:srgbClr val="E2B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B14F-BFCE-49E0-BAB3-42CB1456512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46AB-88B4-47D4-8EAA-DCB24AFFB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1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DD166-5F0C-44B6-B695-C05906D5B86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5747" cy="2035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30090" y="2044456"/>
            <a:ext cx="697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4251" y="4153989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Session 2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159726" y="3039291"/>
            <a:ext cx="627341" cy="1018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62005" y="3225576"/>
            <a:ext cx="100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increasing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ting the learning rate of your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7" y="2484024"/>
            <a:ext cx="9688149" cy="37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Value of Alpha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blipFill>
                <a:blip r:embed="rId7"/>
                <a:stretch>
                  <a:fillRect l="-208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8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2" y="1153347"/>
            <a:ext cx="727628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equation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).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3" y="1153347"/>
            <a:ext cx="408324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All Equations: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000" dirty="0"/>
                  <a:t>minimize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blipFill>
                <a:blip r:embed="rId6"/>
                <a:stretch>
                  <a:fillRect l="-1065" t="-1269" b="-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502657" y="2072640"/>
            <a:ext cx="0" cy="41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66421" y="199864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Linear regression </a:t>
            </a:r>
            <a:r>
              <a:rPr lang="en-US" sz="2000" b="1" dirty="0"/>
              <a:t>m</a:t>
            </a:r>
            <a:r>
              <a:rPr lang="en-US" sz="2000" b="1" dirty="0" smtClean="0"/>
              <a:t>odel</a:t>
            </a:r>
            <a:endParaRPr lang="en-US" sz="2000" b="1" dirty="0"/>
          </a:p>
        </p:txBody>
      </p:sp>
      <p:sp>
        <p:nvSpPr>
          <p:cNvPr id="70" name="Rectangle 69"/>
          <p:cNvSpPr/>
          <p:nvPr/>
        </p:nvSpPr>
        <p:spPr>
          <a:xfrm>
            <a:off x="6626416" y="194673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Gradient descent algorithm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75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10" y="409172"/>
            <a:ext cx="5717580" cy="5717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</a:t>
                </a: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blipFill>
                <a:blip r:embed="rId7"/>
                <a:stretch>
                  <a:fillRect l="-127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80241" y="4980420"/>
            <a:ext cx="47925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ack" panose="020B0609030202020204"/>
                <a:ea typeface="Hack" panose="020B0609030202020204" pitchFamily="49" charset="0"/>
                <a:cs typeface="Hack" panose="020B0609030202020204" pitchFamily="49" charset="0"/>
              </a:rPr>
              <a:t>Note :</a:t>
            </a:r>
          </a:p>
          <a:p>
            <a:pPr lvl="1"/>
            <a:r>
              <a:rPr lang="en-US" dirty="0">
                <a:latin typeface="Hack" panose="020B0609030202020204"/>
              </a:rPr>
              <a:t>“Batch</a:t>
            </a:r>
            <a:r>
              <a:rPr lang="en-US" dirty="0" smtClean="0">
                <a:latin typeface="Hack" panose="020B0609030202020204"/>
              </a:rPr>
              <a:t>”: Each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step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of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Gradient descent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uses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all the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training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examples</a:t>
            </a:r>
            <a:r>
              <a:rPr lang="en-US" dirty="0">
                <a:latin typeface="Hack" panose="020B0609030202020204"/>
              </a:rPr>
              <a:t>.</a:t>
            </a:r>
            <a:endParaRPr lang="en-US" dirty="0">
              <a:latin typeface="Hack" panose="020B0609030202020204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" y="1765076"/>
            <a:ext cx="11191911" cy="4383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606" y="187139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06" y="1098503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2239201" y="2133600"/>
            <a:ext cx="6646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FF0000"/>
                </a:solidFill>
                <a:latin typeface="Hack" panose="020B0609030202020204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1164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8377" y="2019510"/>
            <a:ext cx="10385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Linear regression with one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variable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cost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function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------Break------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pandas </a:t>
            </a: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 </a:t>
            </a:r>
            <a:r>
              <a:rPr lang="en-US" sz="28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numpy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Appling with code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2C076-EB00-4A5E-843C-B2BD29656313}"/>
              </a:ext>
            </a:extLst>
          </p:cNvPr>
          <p:cNvSpPr txBox="1"/>
          <p:nvPr/>
        </p:nvSpPr>
        <p:spPr>
          <a:xfrm>
            <a:off x="219161" y="90804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</a:t>
            </a:r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8377" y="974123"/>
            <a:ext cx="32861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19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0481" y="400166"/>
            <a:ext cx="7798661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6484A"/>
                </a:solidFill>
                <a:ea typeface="Hack" panose="020B0609030202020204" pitchFamily="49" charset="0"/>
                <a:cs typeface="Hack" panose="020B0609030202020204" pitchFamily="49" charset="0"/>
              </a:rPr>
              <a:t>Linear Regression problem with one variable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32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 dirty="0"/>
                  <a:t>minimize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blipFill>
                <a:blip r:embed="rId6"/>
                <a:stretch>
                  <a:fillRect l="-1505" t="-209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We have some function: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Want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blipFill>
                <a:blip r:embed="rId2"/>
                <a:stretch>
                  <a:fillRect l="-910" t="-1609" b="-8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8159" y="2059765"/>
            <a:ext cx="1048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is a first-order iterative optimization algorithm for finding a local minimum of a differentiable function.</a:t>
            </a:r>
          </a:p>
        </p:txBody>
      </p:sp>
    </p:spTree>
    <p:extLst>
      <p:ext uri="{BB962C8B-B14F-4D97-AF65-F5344CB8AC3E}">
        <p14:creationId xmlns:p14="http://schemas.microsoft.com/office/powerpoint/2010/main" val="419492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15" y="1002108"/>
            <a:ext cx="8388397" cy="564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93" y="724079"/>
            <a:ext cx="5152968" cy="27466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57774" y="1948025"/>
            <a:ext cx="4774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 start with an initial value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then we keep changing until we reach a local minimum.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35" y="3350318"/>
            <a:ext cx="4855177" cy="2567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040" y="3487253"/>
            <a:ext cx="4730817" cy="24363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59024" y="3614057"/>
            <a:ext cx="2403186" cy="161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04411" y="3614057"/>
            <a:ext cx="4186751" cy="141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4724" y="2969997"/>
            <a:ext cx="130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Hack" panose="020B0609030202020204"/>
              </a:rPr>
              <a:t>Local minimum</a:t>
            </a:r>
            <a:endParaRPr lang="en-US" dirty="0">
              <a:solidFill>
                <a:srgbClr val="C00000"/>
              </a:solidFill>
              <a:latin typeface="Hack" panose="020B060903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8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Alpha</a:t>
                </a:r>
                <a:r>
                  <a:rPr lang="en-US" sz="2000" dirty="0" smtClean="0"/>
                  <a:t> is how </a:t>
                </a:r>
                <a:r>
                  <a:rPr lang="en-US" sz="2000" dirty="0"/>
                  <a:t>big a step we take downhill with creating descent. </a:t>
                </a:r>
              </a:p>
              <a:p>
                <a:r>
                  <a:rPr lang="en-US" sz="2000" dirty="0"/>
                  <a:t>So if alpha is very large, then that corresponds to a very aggressive gradient </a:t>
                </a:r>
                <a:r>
                  <a:rPr lang="en-US" sz="2000" dirty="0" smtClean="0"/>
                  <a:t>descent </a:t>
                </a:r>
                <a:r>
                  <a:rPr lang="en-US" sz="2000" dirty="0"/>
                  <a:t>procedure where we're trying take huge steps downhill </a:t>
                </a:r>
                <a:r>
                  <a:rPr lang="en-US" sz="2000" dirty="0" smtClean="0"/>
                  <a:t>and if </a:t>
                </a:r>
                <a:r>
                  <a:rPr lang="en-US" sz="2000" dirty="0"/>
                  <a:t>alpha is very small, then we're taking little, little baby steps downhill</a:t>
                </a:r>
                <a:r>
                  <a:rPr lang="en-US" sz="2000" dirty="0" smtClean="0"/>
                  <a:t>. (lower alpha gives better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blipFill>
                <a:blip r:embed="rId8"/>
                <a:stretch>
                  <a:fillRect l="-929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1219199" y="2734491"/>
            <a:ext cx="914400" cy="1097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66934" y="3683726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20982" y="3801218"/>
            <a:ext cx="17417" cy="240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414046" y="2725783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Correct :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blipFill>
                <a:blip r:embed="rId8"/>
                <a:stretch>
                  <a:fillRect l="-999" t="-1770" b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Incorrect : Not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blipFill>
                <a:blip r:embed="rId9"/>
                <a:stretch>
                  <a:fillRect l="-888" t="-1471"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266934" y="3681424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4414046" y="2723481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73949" y="4667795"/>
            <a:ext cx="572249" cy="363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4" idx="6"/>
            <a:endCxn id="71" idx="1"/>
          </p:cNvCxnSpPr>
          <p:nvPr/>
        </p:nvCxnSpPr>
        <p:spPr>
          <a:xfrm>
            <a:off x="8746198" y="4849661"/>
            <a:ext cx="326746" cy="2235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830491" y="4977592"/>
            <a:ext cx="1655570" cy="6531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8" grpId="0"/>
      <p:bldP spid="24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3544389" y="2924681"/>
            <a:ext cx="822960" cy="1280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7566" y="3246188"/>
            <a:ext cx="91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decreasing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303</Words>
  <Application>Microsoft Office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Ahmed Sayed Mansour</cp:lastModifiedBy>
  <cp:revision>515</cp:revision>
  <dcterms:created xsi:type="dcterms:W3CDTF">2020-10-12T20:39:28Z</dcterms:created>
  <dcterms:modified xsi:type="dcterms:W3CDTF">2020-10-28T18:31:19Z</dcterms:modified>
</cp:coreProperties>
</file>